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4"/>
  </p:sldMasterIdLst>
  <p:notesMasterIdLst>
    <p:notesMasterId r:id="rId16"/>
  </p:notesMasterIdLst>
  <p:sldIdLst>
    <p:sldId id="276" r:id="rId5"/>
    <p:sldId id="275" r:id="rId6"/>
    <p:sldId id="269" r:id="rId7"/>
    <p:sldId id="261" r:id="rId8"/>
    <p:sldId id="262" r:id="rId9"/>
    <p:sldId id="274" r:id="rId10"/>
    <p:sldId id="263" r:id="rId11"/>
    <p:sldId id="264" r:id="rId12"/>
    <p:sldId id="265" r:id="rId13"/>
    <p:sldId id="266" r:id="rId14"/>
    <p:sldId id="277" r:id="rId15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3" d="100"/>
          <a:sy n="143" d="100"/>
        </p:scale>
        <p:origin x="1074" y="102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0CD5C3-FF17-4BAA-A387-BE7894675330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11E2C-9097-444A-B0ED-9CF2B61AF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14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11E2C-9097-444A-B0ED-9CF2B61AF8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55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11E2C-9097-444A-B0ED-9CF2B61AF8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6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14296" fontAlgn="base">
                <a:spcBef>
                  <a:spcPct val="0"/>
                </a:spcBef>
                <a:spcAft>
                  <a:spcPct val="0"/>
                </a:spcAft>
              </a:pPr>
              <a:endParaRPr lang="en-US" sz="844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2" y="3998627"/>
            <a:ext cx="5430791" cy="23083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0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646608"/>
            <a:ext cx="5439300" cy="352019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1875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41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4125097" y="1053985"/>
            <a:ext cx="2423078" cy="166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7150" tIns="28575" rIns="57150" bIns="28575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788" kern="0" dirty="0"/>
              <a:t>Accelerated Computing</a:t>
            </a:r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4110960" y="823152"/>
            <a:ext cx="2426875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7150" tIns="28575" rIns="57150" bIns="28575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571478"/>
            <a:r>
              <a:rPr lang="en-US" sz="1250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126454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4"/>
            <a:ext cx="6286500" cy="384571"/>
          </a:xfrm>
        </p:spPr>
        <p:txBody>
          <a:bodyPr>
            <a:normAutofit/>
          </a:bodyPr>
          <a:lstStyle>
            <a:lvl1pPr algn="r">
              <a:defRPr sz="135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013"/>
            </a:lvl1pPr>
            <a:lvl2pPr marL="417910" indent="-160735">
              <a:buFont typeface="Arial" pitchFamily="34" charset="0"/>
              <a:buChar char="•"/>
              <a:defRPr sz="1013">
                <a:latin typeface="AkzidenzGrotesk" pitchFamily="50" charset="0"/>
              </a:defRPr>
            </a:lvl2pPr>
            <a:lvl3pPr>
              <a:defRPr sz="1013">
                <a:latin typeface="AkzidenzGrotesk" pitchFamily="50" charset="0"/>
              </a:defRPr>
            </a:lvl3pPr>
            <a:lvl4pPr marL="771525" indent="0">
              <a:buFont typeface="Arial" pitchFamily="34" charset="0"/>
              <a:buNone/>
              <a:defRPr sz="1013">
                <a:latin typeface="AkzidenzGrotesk" pitchFamily="50" charset="0"/>
              </a:defRPr>
            </a:lvl4pPr>
            <a:lvl5pPr marL="1157288" indent="-128588">
              <a:buFont typeface="Arial" pitchFamily="34" charset="0"/>
              <a:buChar char="•"/>
              <a:defRPr sz="1013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9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690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00113"/>
            <a:ext cx="3028950" cy="254555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900113"/>
            <a:ext cx="3028950" cy="254555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8952-07DD-45F2-92DF-2D7C6E70F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4611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520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30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7595" marR="0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25" dirty="0" smtClean="0"/>
            </a:lvl1pPr>
            <a:lvl2pPr marL="393883" marR="0" indent="-142869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875" dirty="0" smtClean="0"/>
            </a:lvl2pPr>
            <a:lvl3pPr marL="503019" marR="0" indent="-1269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875" dirty="0" smtClean="0"/>
            </a:lvl3pPr>
          </a:lstStyle>
          <a:p>
            <a:pPr marL="177595" marR="0" lvl="0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177595" marR="0" lvl="1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177595" marR="0" lvl="2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6761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520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4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7595" marR="0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25" dirty="0" smtClean="0"/>
            </a:lvl1pPr>
            <a:lvl2pPr marL="393883" marR="0" indent="-142869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000" dirty="0" smtClean="0"/>
            </a:lvl2pPr>
            <a:lvl3pPr marL="503019" marR="0" indent="-1269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875" dirty="0" smtClean="0"/>
            </a:lvl3pPr>
          </a:lstStyle>
          <a:p>
            <a:pPr marL="177595" marR="0" lvl="0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177595" marR="0" lvl="1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177595" marR="0" lvl="2" indent="-177595" algn="l" defTabSz="216528" rtl="0" eaLnBrk="1" fontAlgn="base" latinLnBrk="0" hangingPunct="1">
              <a:lnSpc>
                <a:spcPct val="90000"/>
              </a:lnSpc>
              <a:spcBef>
                <a:spcPts val="140"/>
              </a:spcBef>
              <a:spcAft>
                <a:spcPts val="140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250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14296" fontAlgn="base">
              <a:spcBef>
                <a:spcPct val="0"/>
              </a:spcBef>
              <a:spcAft>
                <a:spcPct val="0"/>
              </a:spcAft>
            </a:pPr>
            <a:endParaRPr lang="en-US" sz="844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50963"/>
            <a:ext cx="200643" cy="4815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14296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313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14296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313" cap="none" dirty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554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520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125" dirty="0" smtClean="0"/>
            </a:lvl1pPr>
            <a:lvl2pPr>
              <a:defRPr lang="en-US" sz="875" dirty="0" smtClean="0"/>
            </a:lvl2pPr>
            <a:lvl3pPr>
              <a:defRPr lang="en-US" sz="875" dirty="0" smtClean="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1435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520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39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3520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19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4"/>
            <a:ext cx="6286500" cy="384571"/>
          </a:xfrm>
        </p:spPr>
        <p:txBody>
          <a:bodyPr>
            <a:normAutofit/>
          </a:bodyPr>
          <a:lstStyle>
            <a:lvl1pPr algn="r">
              <a:defRPr sz="135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013"/>
            </a:lvl1pPr>
            <a:lvl2pPr marL="417910" indent="-160735">
              <a:buFont typeface="Arial" pitchFamily="34" charset="0"/>
              <a:buChar char="•"/>
              <a:defRPr sz="1013">
                <a:latin typeface="AkzidenzGrotesk" pitchFamily="50" charset="0"/>
              </a:defRPr>
            </a:lvl2pPr>
            <a:lvl3pPr>
              <a:defRPr sz="1013">
                <a:latin typeface="AkzidenzGrotesk" pitchFamily="50" charset="0"/>
              </a:defRPr>
            </a:lvl3pPr>
            <a:lvl4pPr marL="771525" indent="0">
              <a:buFont typeface="Arial" pitchFamily="34" charset="0"/>
              <a:buNone/>
              <a:defRPr sz="1013">
                <a:latin typeface="AkzidenzGrotesk" pitchFamily="50" charset="0"/>
              </a:defRPr>
            </a:lvl4pPr>
            <a:lvl5pPr marL="1157288" indent="-128588">
              <a:buFont typeface="Arial" pitchFamily="34" charset="0"/>
              <a:buChar char="•"/>
              <a:defRPr sz="1013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9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6851909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93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4"/>
            <a:ext cx="6286500" cy="384571"/>
          </a:xfrm>
        </p:spPr>
        <p:txBody>
          <a:bodyPr>
            <a:normAutofit/>
          </a:bodyPr>
          <a:lstStyle>
            <a:lvl1pPr algn="r">
              <a:defRPr sz="135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013"/>
            </a:lvl1pPr>
            <a:lvl2pPr marL="417910" indent="-160735">
              <a:buFont typeface="Arial" pitchFamily="34" charset="0"/>
              <a:buChar char="•"/>
              <a:defRPr sz="1013">
                <a:latin typeface="AkzidenzGrotesk" pitchFamily="50" charset="0"/>
              </a:defRPr>
            </a:lvl2pPr>
            <a:lvl3pPr>
              <a:defRPr sz="1013">
                <a:latin typeface="AkzidenzGrotesk" pitchFamily="50" charset="0"/>
              </a:defRPr>
            </a:lvl3pPr>
            <a:lvl4pPr marL="900113" indent="-128588">
              <a:buFont typeface="Arial" pitchFamily="34" charset="0"/>
              <a:buChar char="•"/>
              <a:defRPr sz="1013">
                <a:latin typeface="AkzidenzGrotesk" pitchFamily="50" charset="0"/>
              </a:defRPr>
            </a:lvl4pPr>
            <a:lvl5pPr marL="1157288" indent="-128588">
              <a:buFont typeface="Arial" pitchFamily="34" charset="0"/>
              <a:buChar char="•"/>
              <a:defRPr sz="1013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09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668896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2" y="291626"/>
            <a:ext cx="6185087" cy="3520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3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41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571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571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2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4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5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6" y="5043709"/>
            <a:ext cx="200643" cy="577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14296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313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14296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375" cap="none" dirty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10" y="5028456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839944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5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75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5pPr>
      <a:lvl6pPr marL="214296"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6pPr>
      <a:lvl7pPr marL="428591"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7pPr>
      <a:lvl8pPr marL="642887"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8pPr>
      <a:lvl9pPr marL="857181"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73B900"/>
          </a:solidFill>
          <a:latin typeface="Arial" charset="0"/>
        </a:defRPr>
      </a:lvl9pPr>
    </p:titleStyle>
    <p:bodyStyle>
      <a:lvl1pPr marL="177595" indent="-177595" algn="l" defTabSz="216528" rtl="0" eaLnBrk="1" fontAlgn="base" hangingPunct="1">
        <a:lnSpc>
          <a:spcPct val="90000"/>
        </a:lnSpc>
        <a:spcBef>
          <a:spcPts val="140"/>
        </a:spcBef>
        <a:spcAft>
          <a:spcPts val="140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125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3883" indent="-142869" algn="l" defTabSz="216528" rtl="0" eaLnBrk="1" fontAlgn="base" hangingPunct="1">
        <a:lnSpc>
          <a:spcPct val="90000"/>
        </a:lnSpc>
        <a:spcBef>
          <a:spcPts val="140"/>
        </a:spcBef>
        <a:spcAft>
          <a:spcPts val="140"/>
        </a:spcAft>
        <a:buClr>
          <a:schemeClr val="bg2"/>
        </a:buClr>
        <a:buSzPct val="100000"/>
        <a:buFont typeface="Arial" panose="020B0604020202020204" pitchFamily="34" charset="0"/>
        <a:buChar char="–"/>
        <a:defRPr sz="875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503019" indent="-126995" algn="l" defTabSz="216528" rtl="0" eaLnBrk="1" fontAlgn="base" hangingPunct="1">
        <a:lnSpc>
          <a:spcPct val="90000"/>
        </a:lnSpc>
        <a:spcBef>
          <a:spcPts val="140"/>
        </a:spcBef>
        <a:spcAft>
          <a:spcPts val="140"/>
        </a:spcAft>
        <a:buClr>
          <a:schemeClr val="bg2"/>
        </a:buClr>
        <a:buSzPct val="100000"/>
        <a:buFont typeface="Arial" panose="020B0604020202020204" pitchFamily="34" charset="0"/>
        <a:buChar char="–"/>
        <a:defRPr sz="875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831883" indent="-107147" algn="l" rtl="0" eaLnBrk="1" fontAlgn="base" hangingPunct="1">
        <a:spcBef>
          <a:spcPct val="20000"/>
        </a:spcBef>
        <a:spcAft>
          <a:spcPct val="0"/>
        </a:spcAft>
        <a:buChar char="–"/>
        <a:defRPr sz="938">
          <a:solidFill>
            <a:schemeClr val="bg1"/>
          </a:solidFill>
          <a:latin typeface="+mn-lt"/>
        </a:defRPr>
      </a:lvl4pPr>
      <a:lvl5pPr marL="992604" indent="-107147" algn="l" rtl="0" eaLnBrk="1" fontAlgn="base" hangingPunct="1">
        <a:spcBef>
          <a:spcPct val="20000"/>
        </a:spcBef>
        <a:spcAft>
          <a:spcPct val="0"/>
        </a:spcAft>
        <a:buChar char="»"/>
        <a:defRPr sz="938">
          <a:solidFill>
            <a:schemeClr val="bg1"/>
          </a:solidFill>
          <a:latin typeface="+mn-lt"/>
        </a:defRPr>
      </a:lvl5pPr>
      <a:lvl6pPr marL="1206900" indent="-107147" algn="l" rtl="0" eaLnBrk="1" fontAlgn="base" hangingPunct="1">
        <a:spcBef>
          <a:spcPct val="20000"/>
        </a:spcBef>
        <a:spcAft>
          <a:spcPct val="0"/>
        </a:spcAft>
        <a:buChar char="»"/>
        <a:defRPr sz="938">
          <a:solidFill>
            <a:schemeClr val="bg1"/>
          </a:solidFill>
          <a:latin typeface="+mn-lt"/>
        </a:defRPr>
      </a:lvl6pPr>
      <a:lvl7pPr marL="1421195" indent="-107147" algn="l" rtl="0" eaLnBrk="1" fontAlgn="base" hangingPunct="1">
        <a:spcBef>
          <a:spcPct val="20000"/>
        </a:spcBef>
        <a:spcAft>
          <a:spcPct val="0"/>
        </a:spcAft>
        <a:buChar char="»"/>
        <a:defRPr sz="938">
          <a:solidFill>
            <a:schemeClr val="bg1"/>
          </a:solidFill>
          <a:latin typeface="+mn-lt"/>
        </a:defRPr>
      </a:lvl7pPr>
      <a:lvl8pPr marL="1635491" indent="-107147" algn="l" rtl="0" eaLnBrk="1" fontAlgn="base" hangingPunct="1">
        <a:spcBef>
          <a:spcPct val="20000"/>
        </a:spcBef>
        <a:spcAft>
          <a:spcPct val="0"/>
        </a:spcAft>
        <a:buChar char="»"/>
        <a:defRPr sz="938">
          <a:solidFill>
            <a:schemeClr val="bg1"/>
          </a:solidFill>
          <a:latin typeface="+mn-lt"/>
        </a:defRPr>
      </a:lvl8pPr>
      <a:lvl9pPr marL="1849786" indent="-107147" algn="l" rtl="0" eaLnBrk="1" fontAlgn="base" hangingPunct="1">
        <a:spcBef>
          <a:spcPct val="20000"/>
        </a:spcBef>
        <a:spcAft>
          <a:spcPct val="0"/>
        </a:spcAft>
        <a:buChar char="»"/>
        <a:defRPr sz="938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1pPr>
      <a:lvl2pPr marL="214296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2pPr>
      <a:lvl3pPr marL="428591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3pPr>
      <a:lvl4pPr marL="642887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4pPr>
      <a:lvl5pPr marL="857181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5pPr>
      <a:lvl6pPr marL="1071477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6pPr>
      <a:lvl7pPr marL="1285772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7pPr>
      <a:lvl8pPr marL="1500068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8pPr>
      <a:lvl9pPr marL="1714363" algn="l" defTabSz="428591" rtl="0" eaLnBrk="1" latinLnBrk="0" hangingPunct="1">
        <a:defRPr sz="8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137652" y="3998627"/>
            <a:ext cx="5430791" cy="286232"/>
          </a:xfrm>
        </p:spPr>
        <p:txBody>
          <a:bodyPr/>
          <a:lstStyle/>
          <a:p>
            <a:r>
              <a:rPr lang="en-US" sz="1400" dirty="0"/>
              <a:t>Lecture 14.1 - Pinned Host Memory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Module 14 – Efficient Host-Device Data Transfer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4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621">
        <p:fade/>
      </p:transition>
    </mc:Choice>
    <mc:Fallback xmlns="">
      <p:transition spd="med" advTm="146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 - Vector Addition Host Code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main()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float *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((void **) &amp;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N*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(float),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((void **) &amp;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N*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(float),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((void **) &amp;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N*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(float),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//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runs 2X faster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1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366">
        <p:fade/>
      </p:transition>
    </mc:Choice>
    <mc:Fallback xmlns="">
      <p:transition spd="med" advTm="343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1068562" y="3305733"/>
            <a:ext cx="4715020" cy="369332"/>
          </a:xfrm>
        </p:spPr>
        <p:txBody>
          <a:bodyPr/>
          <a:lstStyle/>
          <a:p>
            <a:r>
              <a:rPr lang="en-US" dirty="0"/>
              <a:t>The GPU Teaching Kit is licensed by NVIDIA and the University of Illinois under the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Creative 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950" y="3028951"/>
            <a:ext cx="628650" cy="22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0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56">
        <p:fade/>
      </p:transition>
    </mc:Choice>
    <mc:Fallback xmlns="">
      <p:transition spd="med" advTm="61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350" dirty="0"/>
              <a:t>To learn the important concepts involved in copying (transferring) data between host and device</a:t>
            </a:r>
          </a:p>
          <a:p>
            <a:pPr lvl="1"/>
            <a:r>
              <a:rPr lang="en-US" sz="1200" dirty="0"/>
              <a:t>Direct Memory Access</a:t>
            </a:r>
          </a:p>
          <a:p>
            <a:pPr lvl="1"/>
            <a:r>
              <a:rPr lang="en-US" sz="1200" dirty="0"/>
              <a:t>Pinned memory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17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689">
        <p:fade/>
      </p:transition>
    </mc:Choice>
    <mc:Fallback xmlns="">
      <p:transition spd="med" advTm="276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CPU-GPU Data Transfer using DMA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350" dirty="0"/>
              <a:t>DMA (Direct Memory Access) hardware is used by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 for better efficiency</a:t>
            </a:r>
          </a:p>
          <a:p>
            <a:pPr lvl="1"/>
            <a:r>
              <a:rPr lang="en-US" sz="1050" dirty="0"/>
              <a:t>Frees CPU for other tasks</a:t>
            </a:r>
          </a:p>
          <a:p>
            <a:pPr lvl="1"/>
            <a:r>
              <a:rPr lang="en-US" sz="1050" dirty="0"/>
              <a:t>Hardware unit specialized to transfer a number of bytes requested by OS</a:t>
            </a:r>
          </a:p>
          <a:p>
            <a:pPr lvl="1"/>
            <a:r>
              <a:rPr lang="en-US" sz="1050" dirty="0"/>
              <a:t>Between physical memory address space regions (some can be mapped I/O memory locations)</a:t>
            </a:r>
          </a:p>
          <a:p>
            <a:pPr lvl="1"/>
            <a:r>
              <a:rPr lang="en-US" sz="1050" dirty="0"/>
              <a:t>Uses system interconnect, typically </a:t>
            </a:r>
            <a:r>
              <a:rPr lang="en-US" sz="1050" dirty="0" err="1"/>
              <a:t>PCIe</a:t>
            </a:r>
            <a:r>
              <a:rPr lang="en-US" sz="1050" dirty="0"/>
              <a:t> in today’s systems</a:t>
            </a:r>
          </a:p>
          <a:p>
            <a:endParaRPr lang="en-US" sz="1350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214242" y="2343150"/>
            <a:ext cx="2514600" cy="342900"/>
          </a:xfrm>
          <a:prstGeom prst="rect">
            <a:avLst/>
          </a:prstGeom>
          <a:solidFill>
            <a:srgbClr val="92D05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en-US" sz="1350" dirty="0">
                <a:solidFill>
                  <a:schemeClr val="bg1"/>
                </a:solidFill>
              </a:rPr>
              <a:t>CPU Main Memory (DRAM)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257300" y="3264221"/>
            <a:ext cx="2514600" cy="900113"/>
          </a:xfrm>
          <a:prstGeom prst="rect">
            <a:avLst/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  <a:p>
            <a:pPr algn="ctr"/>
            <a:endParaRPr lang="en-US" sz="1350">
              <a:solidFill>
                <a:schemeClr val="bg1"/>
              </a:solidFill>
            </a:endParaRPr>
          </a:p>
          <a:p>
            <a:pPr algn="ctr"/>
            <a:r>
              <a:rPr lang="en-US" sz="1350">
                <a:solidFill>
                  <a:schemeClr val="bg1"/>
                </a:solidFill>
              </a:rPr>
              <a:t>GPU card </a:t>
            </a:r>
          </a:p>
          <a:p>
            <a:pPr algn="ctr"/>
            <a:r>
              <a:rPr lang="en-US" sz="1350">
                <a:solidFill>
                  <a:schemeClr val="bg1"/>
                </a:solidFill>
              </a:rPr>
              <a:t>(or other I/O cards)</a:t>
            </a:r>
          </a:p>
        </p:txBody>
      </p:sp>
      <p:sp>
        <p:nvSpPr>
          <p:cNvPr id="6" name="Up-Down Arrow 6"/>
          <p:cNvSpPr>
            <a:spLocks noChangeArrowheads="1"/>
          </p:cNvSpPr>
          <p:nvPr/>
        </p:nvSpPr>
        <p:spPr bwMode="auto">
          <a:xfrm>
            <a:off x="3057525" y="2691407"/>
            <a:ext cx="285750" cy="607791"/>
          </a:xfrm>
          <a:prstGeom prst="upDownArrow">
            <a:avLst>
              <a:gd name="adj1" fmla="val 50000"/>
              <a:gd name="adj2" fmla="val 50020"/>
            </a:avLst>
          </a:prstGeom>
          <a:solidFill>
            <a:schemeClr val="tx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800350" y="3307083"/>
            <a:ext cx="800100" cy="293367"/>
          </a:xfrm>
          <a:prstGeom prst="rect">
            <a:avLst/>
          </a:prstGeom>
          <a:solidFill>
            <a:schemeClr val="accent2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en-US" sz="1350" b="1" dirty="0"/>
              <a:t>DMA</a:t>
            </a: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314450" y="3317799"/>
            <a:ext cx="1028700" cy="407194"/>
          </a:xfrm>
          <a:prstGeom prst="rect">
            <a:avLst/>
          </a:prstGeom>
          <a:solidFill>
            <a:srgbClr val="92D05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Global Memory</a:t>
            </a:r>
          </a:p>
        </p:txBody>
      </p:sp>
      <p:sp>
        <p:nvSpPr>
          <p:cNvPr id="9" name="Left-Right Arrow 11"/>
          <p:cNvSpPr>
            <a:spLocks noChangeArrowheads="1"/>
          </p:cNvSpPr>
          <p:nvPr/>
        </p:nvSpPr>
        <p:spPr bwMode="auto">
          <a:xfrm>
            <a:off x="2343150" y="3307085"/>
            <a:ext cx="448866" cy="174129"/>
          </a:xfrm>
          <a:prstGeom prst="leftRightArrow">
            <a:avLst>
              <a:gd name="adj1" fmla="val 50000"/>
              <a:gd name="adj2" fmla="val 50052"/>
            </a:avLst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67075" y="2855573"/>
            <a:ext cx="527709" cy="30008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350" dirty="0" err="1">
                <a:solidFill>
                  <a:schemeClr val="bg1"/>
                </a:solidFill>
              </a:rPr>
              <a:t>PCIe</a:t>
            </a:r>
            <a:endParaRPr lang="en-US" sz="1350" dirty="0">
              <a:solidFill>
                <a:schemeClr val="bg1"/>
              </a:solidFill>
            </a:endParaRPr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2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6643">
        <p:fade/>
      </p:transition>
    </mc:Choice>
    <mc:Fallback xmlns="">
      <p:transition spd="med" advTm="1666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 Memory Management </a:t>
            </a:r>
            <a:endParaRPr lang="en-US" dirty="0"/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500" dirty="0"/>
              <a:t>Modern computers use virtual memory management</a:t>
            </a:r>
          </a:p>
          <a:p>
            <a:pPr lvl="1"/>
            <a:r>
              <a:rPr lang="en-US" sz="1200" dirty="0"/>
              <a:t>Many virtual memory spaces mapped into a single physical memory</a:t>
            </a:r>
          </a:p>
          <a:p>
            <a:pPr lvl="1"/>
            <a:r>
              <a:rPr lang="en-US" sz="1200" dirty="0"/>
              <a:t>Virtual addresses (pointer values) are translated into physical addresses</a:t>
            </a:r>
          </a:p>
          <a:p>
            <a:r>
              <a:rPr lang="en-US" sz="1500" dirty="0"/>
              <a:t>Not all variables and data structures are always in the physical memory</a:t>
            </a:r>
          </a:p>
          <a:p>
            <a:pPr lvl="1"/>
            <a:r>
              <a:rPr lang="en-US" sz="1200" dirty="0"/>
              <a:t>Each virtual address space is divided into pages that are mapped into and out of the physical memory</a:t>
            </a:r>
          </a:p>
          <a:p>
            <a:pPr lvl="1"/>
            <a:r>
              <a:rPr lang="en-US" sz="1200" dirty="0"/>
              <a:t>Virtual memory pages can be mapped out of the physical memory (page-out) to make room</a:t>
            </a:r>
          </a:p>
          <a:p>
            <a:pPr lvl="1"/>
            <a:r>
              <a:rPr lang="en-US" sz="1200" dirty="0"/>
              <a:t>Whether or not a variable is in the physical memory is checked at address translation time</a:t>
            </a:r>
          </a:p>
          <a:p>
            <a:endParaRPr lang="en-US" sz="15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51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9612">
        <p:fade/>
      </p:transition>
    </mc:Choice>
    <mc:Fallback xmlns="">
      <p:transition spd="med" advTm="1296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Transfer and Virtual Memory </a:t>
            </a:r>
            <a:endParaRPr lang="en-US" dirty="0"/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DMA uses physical addresses</a:t>
            </a:r>
          </a:p>
          <a:p>
            <a:pPr lvl="1"/>
            <a:r>
              <a:rPr lang="en-US" sz="1200" dirty="0"/>
              <a:t>When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200" dirty="0"/>
              <a:t> copies an array, it is implemented as one or more DMA transfers</a:t>
            </a:r>
          </a:p>
          <a:p>
            <a:pPr lvl="1"/>
            <a:r>
              <a:rPr lang="en-US" sz="1200" dirty="0"/>
              <a:t>Address is translated and page presence checked for the entire source and destination regions at the beginning of each DMA transfer</a:t>
            </a:r>
          </a:p>
          <a:p>
            <a:pPr lvl="1"/>
            <a:r>
              <a:rPr lang="en-US" sz="1200" dirty="0"/>
              <a:t>No address translation for the rest of the same DMA transfer so that high efficiency can be achieved</a:t>
            </a:r>
          </a:p>
          <a:p>
            <a:pPr lvl="1"/>
            <a:endParaRPr lang="en-US" sz="1100" dirty="0"/>
          </a:p>
          <a:p>
            <a:r>
              <a:rPr lang="en-US" sz="1400" dirty="0"/>
              <a:t>The OS could accidentally page-out the data that is being read or written by a DMA and page-in another virtual page into the same physical location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62800" y="4514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8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034">
        <p:fade/>
      </p:transition>
    </mc:Choice>
    <mc:Fallback xmlns="">
      <p:transition spd="med" advTm="1590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Pinned Memory and DMA Data Transfer </a:t>
            </a:r>
            <a:endParaRPr lang="en-US" dirty="0"/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350" dirty="0"/>
              <a:t>Pinned memory are virtual memory pages that are specially marked so that they cannot be paged out</a:t>
            </a:r>
          </a:p>
          <a:p>
            <a:r>
              <a:rPr lang="en-US" sz="1350" dirty="0"/>
              <a:t>Allocated with a special system API function call</a:t>
            </a:r>
          </a:p>
          <a:p>
            <a:r>
              <a:rPr lang="en-US" sz="1350" dirty="0"/>
              <a:t>a.k.a. Page Locked Memory, Locked Pages, etc.</a:t>
            </a:r>
          </a:p>
          <a:p>
            <a:r>
              <a:rPr lang="en-US" sz="1350" dirty="0"/>
              <a:t>CPU memory that serve as the source or destination of a DMA transfer must be allocated as pinned memory</a:t>
            </a:r>
          </a:p>
          <a:p>
            <a:endParaRPr lang="en-US" sz="135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9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7822">
        <p:fade/>
      </p:transition>
    </mc:Choice>
    <mc:Fallback xmlns="">
      <p:transition spd="med" advTm="1078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CUDA data transfer uses pinned memory.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350" dirty="0"/>
              <a:t>The DMA used by </a:t>
            </a:r>
            <a:r>
              <a:rPr lang="en-US" sz="1350" dirty="0" err="1"/>
              <a:t>cudaMemcpy</a:t>
            </a:r>
            <a:r>
              <a:rPr lang="en-US" sz="1350" dirty="0"/>
              <a:t>() requires that any source or destination in the host memory is allocated as pinned memory</a:t>
            </a:r>
          </a:p>
          <a:p>
            <a:endParaRPr lang="en-US" sz="1350" dirty="0"/>
          </a:p>
          <a:p>
            <a:r>
              <a:rPr lang="en-US" sz="1350" dirty="0"/>
              <a:t>If a source or destination of a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 in the host memory is not allocated in pinned memory, it needs to be first copied to a pinned memory – extra overhead</a:t>
            </a:r>
          </a:p>
          <a:p>
            <a:pPr lvl="1"/>
            <a:endParaRPr lang="en-US" sz="1050" dirty="0"/>
          </a:p>
          <a:p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 is faster if the host memory source or destination is allocated in pinned memory since no extra copy is needed</a:t>
            </a:r>
          </a:p>
          <a:p>
            <a:endParaRPr lang="en-US" sz="135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4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343">
        <p:fade/>
      </p:transition>
    </mc:Choice>
    <mc:Fallback xmlns="">
      <p:transition spd="med" advTm="713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Allocate/Free Pinned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, three parameters</a:t>
            </a:r>
          </a:p>
          <a:p>
            <a:pPr lvl="1"/>
            <a:r>
              <a:rPr lang="en-US" sz="1050" dirty="0"/>
              <a:t>Address of pointer to the allocated memory</a:t>
            </a:r>
          </a:p>
          <a:p>
            <a:pPr lvl="1"/>
            <a:r>
              <a:rPr lang="en-US" sz="1050" dirty="0"/>
              <a:t>Size of the allocated memory in bytes</a:t>
            </a:r>
          </a:p>
          <a:p>
            <a:pPr lvl="1"/>
            <a:r>
              <a:rPr lang="en-US" sz="1050" dirty="0"/>
              <a:t>Option – use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cudaHostAllocDefault</a:t>
            </a:r>
            <a:r>
              <a:rPr lang="en-US" sz="1050" dirty="0"/>
              <a:t> for now</a:t>
            </a:r>
          </a:p>
          <a:p>
            <a:pPr lvl="2"/>
            <a:endParaRPr lang="en-US" sz="1050" dirty="0"/>
          </a:p>
          <a:p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cudaFreeHost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, one parameter</a:t>
            </a:r>
          </a:p>
          <a:p>
            <a:pPr lvl="2"/>
            <a:r>
              <a:rPr lang="en-US" sz="1050" dirty="0"/>
              <a:t>Pointer to the memory to be freed</a:t>
            </a:r>
          </a:p>
          <a:p>
            <a:endParaRPr lang="en-US" sz="135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400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5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874">
        <p:fade/>
      </p:transition>
    </mc:Choice>
    <mc:Fallback xmlns="">
      <p:transition spd="med" advTm="608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Pinned Memory in CUDA</a:t>
            </a:r>
            <a:endParaRPr lang="en-US" dirty="0"/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350" dirty="0"/>
              <a:t>Use the allocated pinned memory and its pointer the same way as those returned by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1"/>
            <a:endParaRPr lang="en-US" sz="1050" dirty="0"/>
          </a:p>
          <a:p>
            <a:r>
              <a:rPr lang="en-US" sz="1350" dirty="0"/>
              <a:t>The only difference is that the allocated memory cannot be paged by the OS</a:t>
            </a:r>
          </a:p>
          <a:p>
            <a:pPr lvl="1"/>
            <a:endParaRPr lang="en-US" sz="1050" dirty="0"/>
          </a:p>
          <a:p>
            <a:r>
              <a:rPr lang="en-US" sz="1350" dirty="0"/>
              <a:t>The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350" dirty="0"/>
              <a:t> function should be about 2X faster with pinned memory</a:t>
            </a:r>
          </a:p>
          <a:p>
            <a:pPr lvl="1"/>
            <a:endParaRPr lang="en-US" sz="1050" dirty="0"/>
          </a:p>
          <a:p>
            <a:r>
              <a:rPr lang="en-US" sz="1350" dirty="0"/>
              <a:t>Pinned memory is a limited resource</a:t>
            </a:r>
          </a:p>
          <a:p>
            <a:pPr lvl="1"/>
            <a:r>
              <a:rPr lang="en-US" sz="1050" dirty="0"/>
              <a:t>over-subscription can have serious consequences </a:t>
            </a:r>
          </a:p>
          <a:p>
            <a:endParaRPr lang="en-US" sz="135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24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3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0337">
        <p:fade/>
      </p:transition>
    </mc:Choice>
    <mc:Fallback xmlns="">
      <p:transition spd="med" advTm="1103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8-1-convolution-2015" id="{607ADF4E-4A54-4E1B-9B26-78CDD6CE8D21}" vid="{CFEF926C-2786-4CBB-BC45-0BD2794A6D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15.21</Order0>
    <Chapter xmlns="1956f548-e1c6-4bad-9b00-9434a603b471" xsi:nil="true"/>
    <Kit_x0020_Version xmlns="1956f548-e1c6-4bad-9b00-9434a603b471">Eval Kit</Kit_x0020_Version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8" ma:contentTypeDescription="Create a new document." ma:contentTypeScope="" ma:versionID="d2c52b27b469f4b6e1b138eb1ea31e36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c2094d8471d136f8c152cad8b4222d6d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Order0" minOccurs="0"/>
                <xsd:element ref="ns2:Description0" minOccurs="0"/>
                <xsd:element ref="ns2:Chapter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Order0" ma:index="2" nillable="true" ma:displayName="Order" ma:decimals="3" ma:internalName="Order0" ma:percentage="FALSE">
      <xsd:simpleType>
        <xsd:restriction base="dms:Number"/>
      </xsd:simpleType>
    </xsd:element>
    <xsd:element name="Description0" ma:index="3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4" nillable="true" ma:displayName="Chapter" ma:internalName="Chapter">
      <xsd:simpleType>
        <xsd:restriction base="dms:Text">
          <xsd:maxLength value="255"/>
        </xsd:restriction>
      </xsd:simpleType>
    </xsd:element>
    <xsd:element name="Kit_x0020_Version" ma:index="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D97984A-C132-4E69-982E-575904D7711D}">
  <ds:schemaRefs>
    <ds:schemaRef ds:uri="1956f548-e1c6-4bad-9b00-9434a603b471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B447595-E685-41AA-B827-C9C25ACBD1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49B3A2-A492-4B31-8187-9511C96BE7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Teching Kit Template</Template>
  <TotalTime>1435</TotalTime>
  <Words>669</Words>
  <Application>Microsoft Office PowerPoint</Application>
  <PresentationFormat>Custom</PresentationFormat>
  <Paragraphs>80</Paragraphs>
  <Slides>11</Slides>
  <Notes>2</Notes>
  <HiddenSlides>0</HiddenSlides>
  <MMClips>11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MS PGothic</vt:lpstr>
      <vt:lpstr>AkzidenzGrotesk</vt:lpstr>
      <vt:lpstr>Akzidenz-Grotesk Extended BQ</vt:lpstr>
      <vt:lpstr>Arial</vt:lpstr>
      <vt:lpstr>Calibri</vt:lpstr>
      <vt:lpstr>Courier New</vt:lpstr>
      <vt:lpstr>Sentinel Medium</vt:lpstr>
      <vt:lpstr>Trebuchet MS</vt:lpstr>
      <vt:lpstr>2_Title &amp; Bullet </vt:lpstr>
      <vt:lpstr>Module 14 – Efficient Host-Device Data Transfer</vt:lpstr>
      <vt:lpstr>Objective</vt:lpstr>
      <vt:lpstr>CPU-GPU Data Transfer using DMA</vt:lpstr>
      <vt:lpstr>Virtual Memory Management </vt:lpstr>
      <vt:lpstr>Data Transfer and Virtual Memory </vt:lpstr>
      <vt:lpstr>Pinned Memory and DMA Data Transfer </vt:lpstr>
      <vt:lpstr>CUDA data transfer uses pinned memory.</vt:lpstr>
      <vt:lpstr>Allocate/Free Pinned Memory</vt:lpstr>
      <vt:lpstr>Using Pinned Memory in CUDA</vt:lpstr>
      <vt:lpstr>Putting It Together - Vector Addition Host Code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15 - Efficient Host-Device Data Transfer</dc:title>
  <dc:creator>Calianno, Vincent Luke</dc:creator>
  <cp:lastModifiedBy>Andrew Schuh</cp:lastModifiedBy>
  <cp:revision>51</cp:revision>
  <dcterms:created xsi:type="dcterms:W3CDTF">2012-12-19T21:49:48Z</dcterms:created>
  <dcterms:modified xsi:type="dcterms:W3CDTF">2017-05-05T16:05:01Z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Complete">
    <vt:bool>false</vt:bool>
  </property>
  <property fmtid="{D5CDD505-2E9C-101B-9397-08002B2CF9AE}" pid="4" name="Review Edits Complete">
    <vt:bool>false</vt:bool>
  </property>
  <property fmtid="{D5CDD505-2E9C-101B-9397-08002B2CF9AE}" pid="5" name="Evaluation Kit Module">
    <vt:bool>false</vt:bool>
  </property>
  <property fmtid="{D5CDD505-2E9C-101B-9397-08002B2CF9AE}" pid="6" name="Ready for Review">
    <vt:bool>false</vt:bool>
  </property>
  <property fmtid="{D5CDD505-2E9C-101B-9397-08002B2CF9AE}" pid="7" name="Labs">
    <vt:lpwstr>N/A</vt:lpwstr>
  </property>
  <property fmtid="{D5CDD505-2E9C-101B-9397-08002B2CF9AE}" pid="8" name="Test Field">
    <vt:lpwstr>Slides</vt:lpwstr>
  </property>
  <property fmtid="{D5CDD505-2E9C-101B-9397-08002B2CF9AE}" pid="9" name="Lectures">
    <vt:lpwstr>N/A</vt:lpwstr>
  </property>
  <property fmtid="{D5CDD505-2E9C-101B-9397-08002B2CF9AE}" pid="10" name="Quizzes">
    <vt:lpwstr>N/A</vt:lpwstr>
  </property>
</Properties>
</file>

<file path=docProps/thumbnail.jpeg>
</file>